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25199975" cy="18000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5200" autoAdjust="0"/>
  </p:normalViewPr>
  <p:slideViewPr>
    <p:cSldViewPr snapToGrid="0">
      <p:cViewPr varScale="1">
        <p:scale>
          <a:sx n="44" d="100"/>
          <a:sy n="44" d="100"/>
        </p:scale>
        <p:origin x="994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9998" y="2945943"/>
            <a:ext cx="21419979" cy="6266897"/>
          </a:xfrm>
        </p:spPr>
        <p:txBody>
          <a:bodyPr anchor="b"/>
          <a:lstStyle>
            <a:lvl1pPr algn="ctr">
              <a:defRPr sz="157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9997" y="9454516"/>
            <a:ext cx="18899981" cy="4345992"/>
          </a:xfrm>
        </p:spPr>
        <p:txBody>
          <a:bodyPr/>
          <a:lstStyle>
            <a:lvl1pPr marL="0" indent="0" algn="ctr">
              <a:buNone/>
              <a:defRPr sz="6300"/>
            </a:lvl1pPr>
            <a:lvl2pPr marL="1200059" indent="0" algn="ctr">
              <a:buNone/>
              <a:defRPr sz="5250"/>
            </a:lvl2pPr>
            <a:lvl3pPr marL="2400117" indent="0" algn="ctr">
              <a:buNone/>
              <a:defRPr sz="4725"/>
            </a:lvl3pPr>
            <a:lvl4pPr marL="3600176" indent="0" algn="ctr">
              <a:buNone/>
              <a:defRPr sz="4200"/>
            </a:lvl4pPr>
            <a:lvl5pPr marL="4800234" indent="0" algn="ctr">
              <a:buNone/>
              <a:defRPr sz="4200"/>
            </a:lvl5pPr>
            <a:lvl6pPr marL="6000293" indent="0" algn="ctr">
              <a:buNone/>
              <a:defRPr sz="4200"/>
            </a:lvl6pPr>
            <a:lvl7pPr marL="7200351" indent="0" algn="ctr">
              <a:buNone/>
              <a:defRPr sz="4200"/>
            </a:lvl7pPr>
            <a:lvl8pPr marL="8400410" indent="0" algn="ctr">
              <a:buNone/>
              <a:defRPr sz="4200"/>
            </a:lvl8pPr>
            <a:lvl9pPr marL="9600468" indent="0" algn="ctr">
              <a:buNone/>
              <a:defRPr sz="4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153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872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033733" y="958369"/>
            <a:ext cx="5433745" cy="152547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500" y="958369"/>
            <a:ext cx="15986234" cy="152547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1926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61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375" y="4487671"/>
            <a:ext cx="21734978" cy="7487774"/>
          </a:xfrm>
        </p:spPr>
        <p:txBody>
          <a:bodyPr anchor="b"/>
          <a:lstStyle>
            <a:lvl1pPr>
              <a:defRPr sz="157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375" y="12046282"/>
            <a:ext cx="21734978" cy="3937644"/>
          </a:xfrm>
        </p:spPr>
        <p:txBody>
          <a:bodyPr/>
          <a:lstStyle>
            <a:lvl1pPr marL="0" indent="0">
              <a:buNone/>
              <a:defRPr sz="6300">
                <a:solidFill>
                  <a:schemeClr val="tx1"/>
                </a:solidFill>
              </a:defRPr>
            </a:lvl1pPr>
            <a:lvl2pPr marL="1200059" indent="0">
              <a:buNone/>
              <a:defRPr sz="5250">
                <a:solidFill>
                  <a:schemeClr val="tx1">
                    <a:tint val="75000"/>
                  </a:schemeClr>
                </a:solidFill>
              </a:defRPr>
            </a:lvl2pPr>
            <a:lvl3pPr marL="2400117" indent="0">
              <a:buNone/>
              <a:defRPr sz="4725">
                <a:solidFill>
                  <a:schemeClr val="tx1">
                    <a:tint val="75000"/>
                  </a:schemeClr>
                </a:solidFill>
              </a:defRPr>
            </a:lvl3pPr>
            <a:lvl4pPr marL="3600176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4pPr>
            <a:lvl5pPr marL="4800234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5pPr>
            <a:lvl6pPr marL="6000293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6pPr>
            <a:lvl7pPr marL="7200351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7pPr>
            <a:lvl8pPr marL="840041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8pPr>
            <a:lvl9pPr marL="9600468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1702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98" y="4791843"/>
            <a:ext cx="10709989" cy="11421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57488" y="4791843"/>
            <a:ext cx="10709989" cy="114212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8390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1" y="958373"/>
            <a:ext cx="21734978" cy="34792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5783" y="4412664"/>
            <a:ext cx="10660769" cy="2162578"/>
          </a:xfrm>
        </p:spPr>
        <p:txBody>
          <a:bodyPr anchor="b"/>
          <a:lstStyle>
            <a:lvl1pPr marL="0" indent="0">
              <a:buNone/>
              <a:defRPr sz="6300" b="1"/>
            </a:lvl1pPr>
            <a:lvl2pPr marL="1200059" indent="0">
              <a:buNone/>
              <a:defRPr sz="5250" b="1"/>
            </a:lvl2pPr>
            <a:lvl3pPr marL="2400117" indent="0">
              <a:buNone/>
              <a:defRPr sz="4725" b="1"/>
            </a:lvl3pPr>
            <a:lvl4pPr marL="3600176" indent="0">
              <a:buNone/>
              <a:defRPr sz="4200" b="1"/>
            </a:lvl4pPr>
            <a:lvl5pPr marL="4800234" indent="0">
              <a:buNone/>
              <a:defRPr sz="4200" b="1"/>
            </a:lvl5pPr>
            <a:lvl6pPr marL="6000293" indent="0">
              <a:buNone/>
              <a:defRPr sz="4200" b="1"/>
            </a:lvl6pPr>
            <a:lvl7pPr marL="7200351" indent="0">
              <a:buNone/>
              <a:defRPr sz="4200" b="1"/>
            </a:lvl7pPr>
            <a:lvl8pPr marL="8400410" indent="0">
              <a:buNone/>
              <a:defRPr sz="4200" b="1"/>
            </a:lvl8pPr>
            <a:lvl9pPr marL="9600468" indent="0">
              <a:buNone/>
              <a:defRPr sz="4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5783" y="6575242"/>
            <a:ext cx="10660769" cy="9671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757489" y="4412664"/>
            <a:ext cx="10713272" cy="2162578"/>
          </a:xfrm>
        </p:spPr>
        <p:txBody>
          <a:bodyPr anchor="b"/>
          <a:lstStyle>
            <a:lvl1pPr marL="0" indent="0">
              <a:buNone/>
              <a:defRPr sz="6300" b="1"/>
            </a:lvl1pPr>
            <a:lvl2pPr marL="1200059" indent="0">
              <a:buNone/>
              <a:defRPr sz="5250" b="1"/>
            </a:lvl2pPr>
            <a:lvl3pPr marL="2400117" indent="0">
              <a:buNone/>
              <a:defRPr sz="4725" b="1"/>
            </a:lvl3pPr>
            <a:lvl4pPr marL="3600176" indent="0">
              <a:buNone/>
              <a:defRPr sz="4200" b="1"/>
            </a:lvl4pPr>
            <a:lvl5pPr marL="4800234" indent="0">
              <a:buNone/>
              <a:defRPr sz="4200" b="1"/>
            </a:lvl5pPr>
            <a:lvl6pPr marL="6000293" indent="0">
              <a:buNone/>
              <a:defRPr sz="4200" b="1"/>
            </a:lvl6pPr>
            <a:lvl7pPr marL="7200351" indent="0">
              <a:buNone/>
              <a:defRPr sz="4200" b="1"/>
            </a:lvl7pPr>
            <a:lvl8pPr marL="8400410" indent="0">
              <a:buNone/>
              <a:defRPr sz="4200" b="1"/>
            </a:lvl8pPr>
            <a:lvl9pPr marL="9600468" indent="0">
              <a:buNone/>
              <a:defRPr sz="4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757489" y="6575242"/>
            <a:ext cx="10713272" cy="9671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075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740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782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1200044"/>
            <a:ext cx="8127648" cy="4200155"/>
          </a:xfrm>
        </p:spPr>
        <p:txBody>
          <a:bodyPr anchor="b"/>
          <a:lstStyle>
            <a:lvl1pPr>
              <a:defRPr sz="83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3272" y="2591766"/>
            <a:ext cx="12757487" cy="12792138"/>
          </a:xfrm>
        </p:spPr>
        <p:txBody>
          <a:bodyPr/>
          <a:lstStyle>
            <a:lvl1pPr>
              <a:defRPr sz="8399"/>
            </a:lvl1pPr>
            <a:lvl2pPr>
              <a:defRPr sz="7349"/>
            </a:lvl2pPr>
            <a:lvl3pPr>
              <a:defRPr sz="6300"/>
            </a:lvl3pPr>
            <a:lvl4pPr>
              <a:defRPr sz="5250"/>
            </a:lvl4pPr>
            <a:lvl5pPr>
              <a:defRPr sz="5250"/>
            </a:lvl5pPr>
            <a:lvl6pPr>
              <a:defRPr sz="5250"/>
            </a:lvl6pPr>
            <a:lvl7pPr>
              <a:defRPr sz="5250"/>
            </a:lvl7pPr>
            <a:lvl8pPr>
              <a:defRPr sz="5250"/>
            </a:lvl8pPr>
            <a:lvl9pPr>
              <a:defRPr sz="5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5400199"/>
            <a:ext cx="8127648" cy="10004536"/>
          </a:xfrm>
        </p:spPr>
        <p:txBody>
          <a:bodyPr/>
          <a:lstStyle>
            <a:lvl1pPr marL="0" indent="0">
              <a:buNone/>
              <a:defRPr sz="4200"/>
            </a:lvl1pPr>
            <a:lvl2pPr marL="1200059" indent="0">
              <a:buNone/>
              <a:defRPr sz="3675"/>
            </a:lvl2pPr>
            <a:lvl3pPr marL="2400117" indent="0">
              <a:buNone/>
              <a:defRPr sz="3150"/>
            </a:lvl3pPr>
            <a:lvl4pPr marL="3600176" indent="0">
              <a:buNone/>
              <a:defRPr sz="2625"/>
            </a:lvl4pPr>
            <a:lvl5pPr marL="4800234" indent="0">
              <a:buNone/>
              <a:defRPr sz="2625"/>
            </a:lvl5pPr>
            <a:lvl6pPr marL="6000293" indent="0">
              <a:buNone/>
              <a:defRPr sz="2625"/>
            </a:lvl6pPr>
            <a:lvl7pPr marL="7200351" indent="0">
              <a:buNone/>
              <a:defRPr sz="2625"/>
            </a:lvl7pPr>
            <a:lvl8pPr marL="8400410" indent="0">
              <a:buNone/>
              <a:defRPr sz="2625"/>
            </a:lvl8pPr>
            <a:lvl9pPr marL="9600468" indent="0">
              <a:buNone/>
              <a:defRPr sz="26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89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1200044"/>
            <a:ext cx="8127648" cy="4200155"/>
          </a:xfrm>
        </p:spPr>
        <p:txBody>
          <a:bodyPr anchor="b"/>
          <a:lstStyle>
            <a:lvl1pPr>
              <a:defRPr sz="83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713272" y="2591766"/>
            <a:ext cx="12757487" cy="12792138"/>
          </a:xfrm>
        </p:spPr>
        <p:txBody>
          <a:bodyPr anchor="t"/>
          <a:lstStyle>
            <a:lvl1pPr marL="0" indent="0">
              <a:buNone/>
              <a:defRPr sz="8399"/>
            </a:lvl1pPr>
            <a:lvl2pPr marL="1200059" indent="0">
              <a:buNone/>
              <a:defRPr sz="7349"/>
            </a:lvl2pPr>
            <a:lvl3pPr marL="2400117" indent="0">
              <a:buNone/>
              <a:defRPr sz="6300"/>
            </a:lvl3pPr>
            <a:lvl4pPr marL="3600176" indent="0">
              <a:buNone/>
              <a:defRPr sz="5250"/>
            </a:lvl4pPr>
            <a:lvl5pPr marL="4800234" indent="0">
              <a:buNone/>
              <a:defRPr sz="5250"/>
            </a:lvl5pPr>
            <a:lvl6pPr marL="6000293" indent="0">
              <a:buNone/>
              <a:defRPr sz="5250"/>
            </a:lvl6pPr>
            <a:lvl7pPr marL="7200351" indent="0">
              <a:buNone/>
              <a:defRPr sz="5250"/>
            </a:lvl7pPr>
            <a:lvl8pPr marL="8400410" indent="0">
              <a:buNone/>
              <a:defRPr sz="5250"/>
            </a:lvl8pPr>
            <a:lvl9pPr marL="9600468" indent="0">
              <a:buNone/>
              <a:defRPr sz="52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5400199"/>
            <a:ext cx="8127648" cy="10004536"/>
          </a:xfrm>
        </p:spPr>
        <p:txBody>
          <a:bodyPr/>
          <a:lstStyle>
            <a:lvl1pPr marL="0" indent="0">
              <a:buNone/>
              <a:defRPr sz="4200"/>
            </a:lvl1pPr>
            <a:lvl2pPr marL="1200059" indent="0">
              <a:buNone/>
              <a:defRPr sz="3675"/>
            </a:lvl2pPr>
            <a:lvl3pPr marL="2400117" indent="0">
              <a:buNone/>
              <a:defRPr sz="3150"/>
            </a:lvl3pPr>
            <a:lvl4pPr marL="3600176" indent="0">
              <a:buNone/>
              <a:defRPr sz="2625"/>
            </a:lvl4pPr>
            <a:lvl5pPr marL="4800234" indent="0">
              <a:buNone/>
              <a:defRPr sz="2625"/>
            </a:lvl5pPr>
            <a:lvl6pPr marL="6000293" indent="0">
              <a:buNone/>
              <a:defRPr sz="2625"/>
            </a:lvl6pPr>
            <a:lvl7pPr marL="7200351" indent="0">
              <a:buNone/>
              <a:defRPr sz="2625"/>
            </a:lvl7pPr>
            <a:lvl8pPr marL="8400410" indent="0">
              <a:buNone/>
              <a:defRPr sz="2625"/>
            </a:lvl8pPr>
            <a:lvl9pPr marL="9600468" indent="0">
              <a:buNone/>
              <a:defRPr sz="26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5980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2499" y="958373"/>
            <a:ext cx="21734978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99" y="4791843"/>
            <a:ext cx="21734978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2498" y="16683952"/>
            <a:ext cx="566999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1432C-9FA3-4509-9197-C88B20684C9C}" type="datetimeFigureOut">
              <a:rPr lang="en-GB" smtClean="0"/>
              <a:t>21/08/2024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47492" y="16683952"/>
            <a:ext cx="8504992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797483" y="16683952"/>
            <a:ext cx="5669994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333F7-D7D6-448C-B9F3-90CCDE0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890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2400117" rtl="0" eaLnBrk="1" latinLnBrk="0" hangingPunct="1">
        <a:lnSpc>
          <a:spcPct val="90000"/>
        </a:lnSpc>
        <a:spcBef>
          <a:spcPct val="0"/>
        </a:spcBef>
        <a:buNone/>
        <a:defRPr sz="115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0029" indent="-600029" algn="l" defTabSz="2400117" rtl="0" eaLnBrk="1" latinLnBrk="0" hangingPunct="1">
        <a:lnSpc>
          <a:spcPct val="90000"/>
        </a:lnSpc>
        <a:spcBef>
          <a:spcPts val="2625"/>
        </a:spcBef>
        <a:buFont typeface="Arial" panose="020B0604020202020204" pitchFamily="34" charset="0"/>
        <a:buChar char="•"/>
        <a:defRPr sz="7349" kern="1200">
          <a:solidFill>
            <a:schemeClr val="tx1"/>
          </a:solidFill>
          <a:latin typeface="+mn-lt"/>
          <a:ea typeface="+mn-ea"/>
          <a:cs typeface="+mn-cs"/>
        </a:defRPr>
      </a:lvl1pPr>
      <a:lvl2pPr marL="1800088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2pPr>
      <a:lvl3pPr marL="3000146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5250" kern="1200">
          <a:solidFill>
            <a:schemeClr val="tx1"/>
          </a:solidFill>
          <a:latin typeface="+mn-lt"/>
          <a:ea typeface="+mn-ea"/>
          <a:cs typeface="+mn-cs"/>
        </a:defRPr>
      </a:lvl3pPr>
      <a:lvl4pPr marL="4200205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4pPr>
      <a:lvl5pPr marL="5400264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5pPr>
      <a:lvl6pPr marL="6600322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6pPr>
      <a:lvl7pPr marL="7800381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7pPr>
      <a:lvl8pPr marL="9000439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8pPr>
      <a:lvl9pPr marL="10200498" indent="-600029" algn="l" defTabSz="240011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1pPr>
      <a:lvl2pPr marL="1200059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400117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3pPr>
      <a:lvl4pPr marL="3600176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4pPr>
      <a:lvl5pPr marL="4800234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5pPr>
      <a:lvl6pPr marL="6000293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6pPr>
      <a:lvl7pPr marL="7200351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7pPr>
      <a:lvl8pPr marL="8400410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8pPr>
      <a:lvl9pPr marL="9600468" algn="l" defTabSz="2400117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75000"/>
              </a:schemeClr>
            </a:gs>
            <a:gs pos="23000">
              <a:schemeClr val="bg1">
                <a:lumMod val="75000"/>
              </a:schemeClr>
            </a:gs>
            <a:gs pos="43000">
              <a:schemeClr val="bg1">
                <a:lumMod val="75000"/>
              </a:schemeClr>
            </a:gs>
            <a:gs pos="65000">
              <a:schemeClr val="bg1">
                <a:lumMod val="8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DC3D2EB-DE63-EAC2-6D47-C9920A5FF7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0724" y="4943537"/>
            <a:ext cx="8371498" cy="8371498"/>
          </a:xfrm>
          <a:prstGeom prst="rect">
            <a:avLst/>
          </a:prstGeom>
        </p:spPr>
      </p:pic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6F31DBA-82B4-2116-27DE-FE3C8FFB928B}"/>
              </a:ext>
            </a:extLst>
          </p:cNvPr>
          <p:cNvSpPr/>
          <p:nvPr/>
        </p:nvSpPr>
        <p:spPr>
          <a:xfrm>
            <a:off x="10842014" y="1474996"/>
            <a:ext cx="3175068" cy="593547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he-IL" sz="2800" b="1" dirty="0"/>
              <a:t>הבעיה בגדול</a:t>
            </a:r>
            <a:endParaRPr lang="en-US" sz="2800" b="1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DEABAD-4111-0E0F-FC12-5BA1DF866C98}"/>
              </a:ext>
            </a:extLst>
          </p:cNvPr>
          <p:cNvSpPr/>
          <p:nvPr/>
        </p:nvSpPr>
        <p:spPr>
          <a:xfrm>
            <a:off x="8240724" y="2068543"/>
            <a:ext cx="8371498" cy="184874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286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74320" numCol="1" rtlCol="0" anchor="ctr">
            <a:noAutofit/>
          </a:bodyPr>
          <a:lstStyle/>
          <a:p>
            <a:pPr algn="r" rtl="1"/>
            <a:r>
              <a:rPr lang="he-IL" sz="1200" noProof="1">
                <a:solidFill>
                  <a:schemeClr val="tx1"/>
                </a:solidFill>
              </a:rPr>
              <a:t>בעיית תזמון מעבדים היא בעיה שבה יש לקבוע באיזה סדר ומתי משימות יתבצעו במעבד, מתוך מטרה לייעל את ביצועיהם במערכת הפעלה רב-משימתית </a:t>
            </a:r>
            <a:r>
              <a:rPr lang="en-US" sz="1200" noProof="1">
                <a:solidFill>
                  <a:schemeClr val="tx1"/>
                </a:solidFill>
              </a:rPr>
              <a:t>(Multi-tasking)</a:t>
            </a:r>
            <a:r>
              <a:rPr lang="he-IL" sz="1200" noProof="1">
                <a:solidFill>
                  <a:schemeClr val="tx1"/>
                </a:solidFill>
              </a:rPr>
              <a:t>.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הבעיה מתעוררת כאשר יש מספר תהליכים שצריכים להתבצע על גבי מעבד אחד או יותר. 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אך המשאבים מוגבלים, ולכן צריך לתזמן אותם בצורה חכמה.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עם בעייה זו מתמודדת חברת </a:t>
            </a:r>
            <a:r>
              <a:rPr lang="en-US" sz="1200" noProof="1">
                <a:solidFill>
                  <a:schemeClr val="tx1"/>
                </a:solidFill>
              </a:rPr>
              <a:t> </a:t>
            </a:r>
            <a:r>
              <a:rPr lang="en-GB" sz="1200" noProof="1">
                <a:solidFill>
                  <a:schemeClr val="tx1"/>
                </a:solidFill>
              </a:rPr>
              <a:t>Mobiley</a:t>
            </a:r>
            <a:r>
              <a:rPr lang="en-US" sz="1200" noProof="1">
                <a:solidFill>
                  <a:schemeClr val="tx1"/>
                </a:solidFill>
              </a:rPr>
              <a:t>e</a:t>
            </a:r>
            <a:r>
              <a:rPr lang="he-IL" sz="1200" noProof="1">
                <a:solidFill>
                  <a:schemeClr val="tx1"/>
                </a:solidFill>
              </a:rPr>
              <a:t>אשר עוסקת בפיתוח מערכות לנהיגה אוטונומית.</a:t>
            </a: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0FFC4A0-78A5-D455-3E6A-F1628EB9CD9A}"/>
              </a:ext>
            </a:extLst>
          </p:cNvPr>
          <p:cNvSpPr/>
          <p:nvPr/>
        </p:nvSpPr>
        <p:spPr>
          <a:xfrm>
            <a:off x="19517326" y="11824246"/>
            <a:ext cx="3175068" cy="593547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he-IL" sz="2800" b="1" dirty="0"/>
              <a:t>שיפור</a:t>
            </a:r>
            <a:endParaRPr lang="en-US" sz="2800" b="1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9540FF9-0438-B06A-5EE7-41B6CBF6B62A}"/>
              </a:ext>
            </a:extLst>
          </p:cNvPr>
          <p:cNvSpPr/>
          <p:nvPr/>
        </p:nvSpPr>
        <p:spPr>
          <a:xfrm>
            <a:off x="17196272" y="12417793"/>
            <a:ext cx="7345187" cy="36200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286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74320" rtlCol="0" anchor="t">
            <a:noAutofit/>
          </a:bodyPr>
          <a:lstStyle/>
          <a:p>
            <a:pPr algn="r" rtl="1"/>
            <a:r>
              <a:rPr lang="he-IL" sz="1200" noProof="1">
                <a:solidFill>
                  <a:schemeClr val="tx1"/>
                </a:solidFill>
              </a:rPr>
              <a:t>על מנת לנסות מתזמנים חדשים על משימות אמיתיות, נעזרנו 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בדאטא שקיבלנו מ </a:t>
            </a:r>
            <a:r>
              <a:rPr lang="en-US" sz="1200" noProof="1">
                <a:solidFill>
                  <a:schemeClr val="tx1"/>
                </a:solidFill>
              </a:rPr>
              <a:t>Mobileye</a:t>
            </a:r>
            <a:r>
              <a:rPr lang="he-IL" sz="1200" noProof="1">
                <a:solidFill>
                  <a:schemeClr val="tx1"/>
                </a:solidFill>
              </a:rPr>
              <a:t>. פיתחנו סימולטור ייעודי בשפת</a:t>
            </a:r>
          </a:p>
          <a:p>
            <a:pPr algn="r" rtl="1"/>
            <a:r>
              <a:rPr lang="en-US" sz="1200" noProof="1">
                <a:solidFill>
                  <a:schemeClr val="tx1"/>
                </a:solidFill>
              </a:rPr>
              <a:t>Python</a:t>
            </a:r>
            <a:r>
              <a:rPr lang="he-IL" sz="1200" noProof="1">
                <a:solidFill>
                  <a:schemeClr val="tx1"/>
                </a:solidFill>
              </a:rPr>
              <a:t> שמדמה את סביבת ההרצה של </a:t>
            </a:r>
            <a:r>
              <a:rPr lang="en-US" sz="1200" noProof="1">
                <a:solidFill>
                  <a:schemeClr val="tx1"/>
                </a:solidFill>
              </a:rPr>
              <a:t>Mobileye</a:t>
            </a:r>
            <a:r>
              <a:rPr lang="he-IL" sz="1200" noProof="1">
                <a:solidFill>
                  <a:schemeClr val="tx1"/>
                </a:solidFill>
              </a:rPr>
              <a:t>. עליו בדקנו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את הביצועים של המתזמנים שהצענו מול ביצועיו של החמדן.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 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en-US" sz="1400" b="1" u="sng" noProof="1">
                <a:solidFill>
                  <a:schemeClr val="tx1"/>
                </a:solidFill>
              </a:rPr>
              <a:t>Out Degrees First</a:t>
            </a:r>
            <a:r>
              <a:rPr lang="he-IL" sz="1400" noProof="1">
                <a:solidFill>
                  <a:schemeClr val="tx1"/>
                </a:solidFill>
              </a:rPr>
              <a:t> 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להריץ משימות לפי מספר המשימות שתלויות בה - משימות ש"תוקעות" הרבה משימות ירוצו קודם.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en-US" sz="1400" b="1" u="sng" noProof="1">
                <a:solidFill>
                  <a:schemeClr val="tx1"/>
                </a:solidFill>
              </a:rPr>
              <a:t>Min Runtime First</a:t>
            </a:r>
            <a:r>
              <a:rPr lang="he-IL" sz="1400" noProof="1">
                <a:solidFill>
                  <a:schemeClr val="tx1"/>
                </a:solidFill>
              </a:rPr>
              <a:t> 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להריץ משימות לפי אורך זמן הריצה שלהם מהקטן לגדול - מונע תקיעה של המעבדים.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en-US" sz="1400" b="1" u="sng" noProof="1">
                <a:solidFill>
                  <a:schemeClr val="tx1"/>
                </a:solidFill>
              </a:rPr>
              <a:t>Critical Path</a:t>
            </a:r>
            <a:r>
              <a:rPr lang="he-IL" sz="1400" noProof="1">
                <a:solidFill>
                  <a:schemeClr val="tx1"/>
                </a:solidFill>
              </a:rPr>
              <a:t> 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להריץ משימות לפי "הסדר הקריטי" שלהן - תזמון זה דואג לקדימות השיבוץ לפי המסילה הקריטית (בגרף הקדימויות) בכל עת.</a:t>
            </a:r>
            <a:endParaRPr lang="en-US" sz="1200" noProof="1">
              <a:solidFill>
                <a:schemeClr val="tx1"/>
              </a:solidFill>
            </a:endParaRP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b="1" noProof="1">
                <a:solidFill>
                  <a:schemeClr val="tx1"/>
                </a:solidFill>
              </a:rPr>
              <a:t>מסקנה: </a:t>
            </a:r>
            <a:r>
              <a:rPr lang="he-IL" sz="1200" noProof="1">
                <a:solidFill>
                  <a:schemeClr val="tx1"/>
                </a:solidFill>
              </a:rPr>
              <a:t>שיפור משמעותי במספר מתזמנים שהם לא החמדן!</a:t>
            </a:r>
            <a:endParaRPr lang="he-IL" sz="1200" b="1" noProof="1">
              <a:solidFill>
                <a:schemeClr val="tx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EAECB8D2-02A3-A99A-2AFD-2F6B2BF89339}"/>
              </a:ext>
            </a:extLst>
          </p:cNvPr>
          <p:cNvSpPr/>
          <p:nvPr/>
        </p:nvSpPr>
        <p:spPr>
          <a:xfrm>
            <a:off x="2537092" y="7474066"/>
            <a:ext cx="3175068" cy="593547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en-US" sz="2800" b="1" dirty="0"/>
              <a:t>Clustering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9022601-FD1F-FD94-2186-118F5B045B4E}"/>
              </a:ext>
            </a:extLst>
          </p:cNvPr>
          <p:cNvSpPr/>
          <p:nvPr/>
        </p:nvSpPr>
        <p:spPr>
          <a:xfrm>
            <a:off x="860156" y="8067613"/>
            <a:ext cx="6481654" cy="3218562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286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74320" rtlCol="0" anchor="t">
            <a:noAutofit/>
          </a:bodyPr>
          <a:lstStyle/>
          <a:p>
            <a:pPr algn="r" rtl="1"/>
            <a:r>
              <a:rPr lang="he-IL" sz="1200" noProof="1">
                <a:solidFill>
                  <a:schemeClr val="tx1"/>
                </a:solidFill>
              </a:rPr>
              <a:t>חישוב מראש בזמן ארוך כרצוננו תזמון אופטימלי למספר פרופילים שכיחים.</a:t>
            </a:r>
            <a:endParaRPr lang="en-US" sz="1200" noProof="1">
              <a:solidFill>
                <a:schemeClr val="tx1"/>
              </a:solidFill>
            </a:endParaRPr>
          </a:p>
          <a:p>
            <a:pPr algn="r" rtl="1"/>
            <a:endParaRPr lang="en-US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בזמן אמת ברגע שתתחיל ריצה חדשה, ננסה להתאים אותה לאחד הפרופילים הקיימים ולתזמן אותה לפי התזמון שחושב מראש.</a:t>
            </a:r>
            <a:endParaRPr lang="en-US" sz="1200" noProof="1">
              <a:solidFill>
                <a:schemeClr val="tx1"/>
              </a:solidFill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8B8FC84-2281-A2A3-A16B-63F8E5FBB5F4}"/>
              </a:ext>
            </a:extLst>
          </p:cNvPr>
          <p:cNvSpPr/>
          <p:nvPr/>
        </p:nvSpPr>
        <p:spPr>
          <a:xfrm>
            <a:off x="2585775" y="12763561"/>
            <a:ext cx="3175068" cy="593547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he-IL" sz="2800" b="1" dirty="0"/>
              <a:t>מתזמן פרקטי</a:t>
            </a:r>
            <a:endParaRPr lang="en-US" sz="2800" b="1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3414362-F7C8-A6ED-02AB-4FECF365A46F}"/>
              </a:ext>
            </a:extLst>
          </p:cNvPr>
          <p:cNvSpPr/>
          <p:nvPr/>
        </p:nvSpPr>
        <p:spPr>
          <a:xfrm>
            <a:off x="635428" y="13357108"/>
            <a:ext cx="6753144" cy="295299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286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74320" rtlCol="0" anchor="t">
            <a:noAutofit/>
          </a:bodyPr>
          <a:lstStyle/>
          <a:p>
            <a:pPr algn="r" rtl="1"/>
            <a:r>
              <a:rPr lang="he-IL" sz="1200" noProof="1">
                <a:solidFill>
                  <a:schemeClr val="tx1"/>
                </a:solidFill>
              </a:rPr>
              <a:t>האם ניתן להציג שיפור גם על החומרה של </a:t>
            </a:r>
            <a:r>
              <a:rPr lang="en-US" sz="1200" noProof="1">
                <a:solidFill>
                  <a:schemeClr val="tx1"/>
                </a:solidFill>
              </a:rPr>
              <a:t>Mobileye</a:t>
            </a:r>
            <a:r>
              <a:rPr lang="he-IL" sz="1200" noProof="1">
                <a:solidFill>
                  <a:schemeClr val="tx1"/>
                </a:solidFill>
              </a:rPr>
              <a:t> ואילוצי התזמון בזמן אמת?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נדרשנו בשלב זה להטמיע יכולות חדשות בסימולטור שלנו על מנת להתמודד עם האילוצים הנוספים, כדי שנוכל לענות על השאלה.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התאמנו את המתזמנים הקודמים לחומרה החדשה בעזרת ערכי סף - משימה שמעל ערך סף מסויים היא תחשב דחופה אחרת היא לא.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b="1" noProof="1">
                <a:solidFill>
                  <a:schemeClr val="tx1"/>
                </a:solidFill>
              </a:rPr>
              <a:t>מסקנה:</a:t>
            </a:r>
            <a:r>
              <a:rPr lang="he-IL" sz="1200" noProof="1">
                <a:solidFill>
                  <a:schemeClr val="tx1"/>
                </a:solidFill>
              </a:rPr>
              <a:t> אין שיפור מובהק. מניתוח התוצאות עולה שאין מתזמן פרקטי בשיטת ערכי הסף היוכל להחליף את המתזמן החמדן, בהינתן האילוצים הנוספים.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נציע שני כיוונים מבטיחים</a:t>
            </a:r>
            <a:r>
              <a:rPr lang="en-US" sz="1200" noProof="1">
                <a:solidFill>
                  <a:schemeClr val="tx1"/>
                </a:solidFill>
              </a:rPr>
              <a:t>:</a:t>
            </a:r>
          </a:p>
          <a:p>
            <a:pPr marL="685800" lvl="1" indent="-228600" algn="r" rtl="1">
              <a:buFont typeface="+mj-lt"/>
              <a:buAutoNum type="arabicPeriod"/>
            </a:pPr>
            <a:r>
              <a:rPr lang="en-US" sz="1200" b="1" noProof="1">
                <a:solidFill>
                  <a:schemeClr val="tx1"/>
                </a:solidFill>
              </a:rPr>
              <a:t>Clustering</a:t>
            </a:r>
          </a:p>
          <a:p>
            <a:pPr marL="685800" lvl="1" indent="-228600" algn="r" rtl="1">
              <a:buFont typeface="+mj-lt"/>
              <a:buAutoNum type="arabicPeriod"/>
            </a:pPr>
            <a:r>
              <a:rPr lang="en-US" sz="1200" b="1" noProof="1">
                <a:solidFill>
                  <a:schemeClr val="tx1"/>
                </a:solidFill>
              </a:rPr>
              <a:t>Online Critical Path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7366CF53-C893-5F95-57F9-DB38F92E6EC0}"/>
              </a:ext>
            </a:extLst>
          </p:cNvPr>
          <p:cNvSpPr/>
          <p:nvPr/>
        </p:nvSpPr>
        <p:spPr>
          <a:xfrm>
            <a:off x="11075663" y="13380960"/>
            <a:ext cx="3175068" cy="674708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he-IL" sz="2800" b="1" dirty="0"/>
              <a:t>המציאות</a:t>
            </a:r>
            <a:endParaRPr lang="en-US" sz="2800" b="1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8923B85-8343-812F-8B48-9B72AF308C36}"/>
              </a:ext>
            </a:extLst>
          </p:cNvPr>
          <p:cNvSpPr/>
          <p:nvPr/>
        </p:nvSpPr>
        <p:spPr>
          <a:xfrm>
            <a:off x="9984730" y="14036406"/>
            <a:ext cx="5144304" cy="175240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2286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74320" rtlCol="0" anchor="t">
            <a:noAutofit/>
          </a:bodyPr>
          <a:lstStyle/>
          <a:p>
            <a:pPr algn="r" rtl="1"/>
            <a:r>
              <a:rPr lang="he-IL" sz="1600" b="1" u="sng" noProof="1">
                <a:solidFill>
                  <a:schemeClr val="tx1"/>
                </a:solidFill>
              </a:rPr>
              <a:t>עד עכשיו</a:t>
            </a:r>
            <a:endParaRPr lang="he-IL" sz="16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יכלנו למיין כרצוננו, ללא שום הגבלות על זמן הריצה וסיבוכיות מקום.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בנוסף לכך, עד עכשיו עסקנו בלנתח אלגוריתמי </a:t>
            </a:r>
            <a:r>
              <a:rPr lang="en-US" sz="1200" noProof="1">
                <a:solidFill>
                  <a:srgbClr val="FF0000"/>
                </a:solidFill>
              </a:rPr>
              <a:t>Offline</a:t>
            </a:r>
            <a:r>
              <a:rPr lang="he-IL" sz="1200" noProof="1">
                <a:solidFill>
                  <a:schemeClr val="tx1"/>
                </a:solidFill>
              </a:rPr>
              <a:t>.</a:t>
            </a:r>
            <a:br>
              <a:rPr lang="en-US" sz="1200" noProof="1">
                <a:solidFill>
                  <a:schemeClr val="tx1"/>
                </a:solidFill>
              </a:rPr>
            </a:br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600" b="1" u="sng" noProof="1">
                <a:solidFill>
                  <a:schemeClr val="tx1"/>
                </a:solidFill>
              </a:rPr>
              <a:t>עכשיו יש אילוצים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החומרה של </a:t>
            </a:r>
            <a:r>
              <a:rPr lang="en-US" sz="1200" noProof="1">
                <a:solidFill>
                  <a:schemeClr val="tx1"/>
                </a:solidFill>
              </a:rPr>
              <a:t>Mobileye</a:t>
            </a:r>
            <a:r>
              <a:rPr lang="he-IL" sz="1200" noProof="1">
                <a:solidFill>
                  <a:schemeClr val="tx1"/>
                </a:solidFill>
              </a:rPr>
              <a:t> תומכת בשני תורים בלבד – דחוף, ולא דחוף.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בנוסף, המתזמן במציאות הוא מתזמן </a:t>
            </a:r>
            <a:r>
              <a:rPr lang="en-US" sz="1200" noProof="1">
                <a:solidFill>
                  <a:srgbClr val="00B050"/>
                </a:solidFill>
              </a:rPr>
              <a:t>Online</a:t>
            </a:r>
            <a:r>
              <a:rPr lang="he-IL" sz="1200" noProof="1">
                <a:solidFill>
                  <a:schemeClr val="tx1"/>
                </a:solidFill>
              </a:rPr>
              <a:t>.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endParaRPr lang="en-US" sz="1200" noProof="1">
              <a:solidFill>
                <a:schemeClr val="tx1"/>
              </a:solidFill>
            </a:endParaRPr>
          </a:p>
        </p:txBody>
      </p: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6E425C2E-7EBB-9ED2-091F-815AB8A5F0F4}"/>
              </a:ext>
            </a:extLst>
          </p:cNvPr>
          <p:cNvCxnSpPr>
            <a:cxnSpLocks/>
            <a:stCxn id="36" idx="3"/>
            <a:endCxn id="189" idx="5"/>
          </p:cNvCxnSpPr>
          <p:nvPr/>
        </p:nvCxnSpPr>
        <p:spPr>
          <a:xfrm>
            <a:off x="16612222" y="2992916"/>
            <a:ext cx="2774975" cy="949147"/>
          </a:xfrm>
          <a:prstGeom prst="bentConnector3">
            <a:avLst>
              <a:gd name="adj1" fmla="val 222656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nector: Elbow 118">
            <a:extLst>
              <a:ext uri="{FF2B5EF4-FFF2-40B4-BE49-F238E27FC236}">
                <a16:creationId xmlns:a16="http://schemas.microsoft.com/office/drawing/2014/main" id="{948A98A2-C335-F425-ED85-F5086CC38BC5}"/>
              </a:ext>
            </a:extLst>
          </p:cNvPr>
          <p:cNvCxnSpPr>
            <a:cxnSpLocks/>
            <a:stCxn id="125" idx="3"/>
            <a:endCxn id="49" idx="2"/>
          </p:cNvCxnSpPr>
          <p:nvPr/>
        </p:nvCxnSpPr>
        <p:spPr>
          <a:xfrm flipH="1">
            <a:off x="22692394" y="9661048"/>
            <a:ext cx="1718936" cy="2422098"/>
          </a:xfrm>
          <a:prstGeom prst="bentConnector3">
            <a:avLst>
              <a:gd name="adj1" fmla="val -13299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FF3FAA41-8430-88E2-2661-4325B2A63F18}"/>
              </a:ext>
            </a:extLst>
          </p:cNvPr>
          <p:cNvSpPr/>
          <p:nvPr/>
        </p:nvSpPr>
        <p:spPr>
          <a:xfrm>
            <a:off x="2409185" y="3583303"/>
            <a:ext cx="3478196" cy="593547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en-US" sz="2800" b="1" dirty="0"/>
              <a:t>Online Critical Path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D167C7F7-4AC1-D12E-AFC1-22E2CDD02687}"/>
              </a:ext>
            </a:extLst>
          </p:cNvPr>
          <p:cNvSpPr/>
          <p:nvPr/>
        </p:nvSpPr>
        <p:spPr>
          <a:xfrm>
            <a:off x="907456" y="4176850"/>
            <a:ext cx="6481654" cy="295299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286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74320" rtlCol="0" anchor="t">
            <a:noAutofit/>
          </a:bodyPr>
          <a:lstStyle/>
          <a:p>
            <a:pPr algn="r" rtl="1"/>
            <a:r>
              <a:rPr lang="he-IL" sz="1200" noProof="1">
                <a:solidFill>
                  <a:schemeClr val="tx1"/>
                </a:solidFill>
              </a:rPr>
              <a:t>התאמת המתזמן לפי "זמן קריטי" לתזמון בזמן אמת.</a:t>
            </a:r>
            <a:endParaRPr lang="en-US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מתזמן זה שהיה בעל הביצועים הטובים ביותר לא ניתן להרצה בזמן אמת, שכן דרוש גרף הקדימויות הסופי על מנת לחשב זמן קריטי למשימות. 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בעת ריצה חדשה, נסתמך על ריצות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קודמות בשביל לחשב "סדר קריטי"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עבור הריצה החדשה.</a:t>
            </a:r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1280A219-3C32-483C-813C-811556FB5AFD}"/>
              </a:ext>
            </a:extLst>
          </p:cNvPr>
          <p:cNvSpPr/>
          <p:nvPr/>
        </p:nvSpPr>
        <p:spPr>
          <a:xfrm>
            <a:off x="19387197" y="7323588"/>
            <a:ext cx="3175068" cy="593547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he-IL" sz="2800" b="1" dirty="0"/>
              <a:t>מה עושים כיום?</a:t>
            </a:r>
            <a:endParaRPr lang="en-US" sz="2800" b="1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DEF40862-E309-22CC-4FFF-F780CC004739}"/>
              </a:ext>
            </a:extLst>
          </p:cNvPr>
          <p:cNvSpPr/>
          <p:nvPr/>
        </p:nvSpPr>
        <p:spPr>
          <a:xfrm>
            <a:off x="17184953" y="7917134"/>
            <a:ext cx="7226377" cy="348782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2286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74320" rtlCol="0" anchor="t">
            <a:noAutofit/>
          </a:bodyPr>
          <a:lstStyle/>
          <a:p>
            <a:pPr algn="r" rtl="1"/>
            <a:r>
              <a:rPr lang="he-IL" sz="1200" noProof="1">
                <a:solidFill>
                  <a:schemeClr val="tx1"/>
                </a:solidFill>
              </a:rPr>
              <a:t>כיום בתעשייה וב</a:t>
            </a:r>
            <a:r>
              <a:rPr lang="en-GB" sz="1200" noProof="1">
                <a:solidFill>
                  <a:schemeClr val="tx1"/>
                </a:solidFill>
              </a:rPr>
              <a:t> </a:t>
            </a:r>
            <a:r>
              <a:rPr lang="en-US" sz="1200" noProof="1">
                <a:solidFill>
                  <a:schemeClr val="tx1"/>
                </a:solidFill>
              </a:rPr>
              <a:t>Mobileye </a:t>
            </a:r>
            <a:r>
              <a:rPr lang="he-IL" sz="1200" noProof="1">
                <a:solidFill>
                  <a:schemeClr val="tx1"/>
                </a:solidFill>
              </a:rPr>
              <a:t>משתמשים באלגוריתם "חמדן" על מנת לתזמן את המשימות.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אלגוריתם זה משבץ שרירותית משימות למעבדים פנויים, כלומר דואג שלא יהיה מעבד חסר תעסוקה אם יש אפשרות לשבץ אליו משימה.</a:t>
            </a:r>
          </a:p>
          <a:p>
            <a:pPr algn="r" rtl="1"/>
            <a:endParaRPr lang="he-IL" sz="1200" noProof="1">
              <a:solidFill>
                <a:schemeClr val="tx1"/>
              </a:solidFill>
            </a:endParaRP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אם ישנם </a:t>
            </a:r>
            <a:r>
              <a:rPr lang="en-US" sz="1200" noProof="1">
                <a:solidFill>
                  <a:schemeClr val="tx1"/>
                </a:solidFill>
              </a:rPr>
              <a:t>P</a:t>
            </a:r>
            <a:r>
              <a:rPr lang="he-IL" sz="1200" noProof="1">
                <a:solidFill>
                  <a:schemeClr val="tx1"/>
                </a:solidFill>
              </a:rPr>
              <a:t> מעבדים מסוגים שונים, ניתן להראות שמתזמן זה עלול להיות גרוע פי </a:t>
            </a:r>
            <a:r>
              <a:rPr lang="en-US" sz="1200" noProof="1">
                <a:solidFill>
                  <a:schemeClr val="tx1"/>
                </a:solidFill>
              </a:rPr>
              <a:t>P</a:t>
            </a:r>
            <a:r>
              <a:rPr lang="he-IL" sz="1200" noProof="1">
                <a:solidFill>
                  <a:schemeClr val="tx1"/>
                </a:solidFill>
              </a:rPr>
              <a:t> מהפתרון האופטימלי. </a:t>
            </a:r>
          </a:p>
          <a:p>
            <a:pPr algn="r" rtl="1"/>
            <a:r>
              <a:rPr lang="he-IL" sz="1200" noProof="1">
                <a:solidFill>
                  <a:schemeClr val="tx1"/>
                </a:solidFill>
              </a:rPr>
              <a:t>איזה מתזמנים יוכלו לשפר את זמן הריצה של האלגוריתם החמדן?</a:t>
            </a:r>
            <a:endParaRPr lang="en-US" sz="1200" noProof="1">
              <a:solidFill>
                <a:schemeClr val="tx1"/>
              </a:solidFill>
            </a:endParaRPr>
          </a:p>
        </p:txBody>
      </p:sp>
      <p:cxnSp>
        <p:nvCxnSpPr>
          <p:cNvPr id="146" name="Connector: Elbow 145">
            <a:extLst>
              <a:ext uri="{FF2B5EF4-FFF2-40B4-BE49-F238E27FC236}">
                <a16:creationId xmlns:a16="http://schemas.microsoft.com/office/drawing/2014/main" id="{51E27A75-D2FC-46F0-AF43-5343939D53B5}"/>
              </a:ext>
            </a:extLst>
          </p:cNvPr>
          <p:cNvCxnSpPr>
            <a:cxnSpLocks/>
            <a:stCxn id="50" idx="1"/>
            <a:endCxn id="59" idx="2"/>
          </p:cNvCxnSpPr>
          <p:nvPr/>
        </p:nvCxnSpPr>
        <p:spPr>
          <a:xfrm rot="10800000">
            <a:off x="14250732" y="13675262"/>
            <a:ext cx="2945541" cy="552560"/>
          </a:xfrm>
          <a:prstGeom prst="bentConnector3">
            <a:avLst>
              <a:gd name="adj1" fmla="val 50000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9" name="Picture 4">
            <a:extLst>
              <a:ext uri="{FF2B5EF4-FFF2-40B4-BE49-F238E27FC236}">
                <a16:creationId xmlns:a16="http://schemas.microsoft.com/office/drawing/2014/main" id="{C05D6058-C59E-9B8A-837F-56F175E55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2284" y="9337254"/>
            <a:ext cx="3751873" cy="201158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417952F3-0A64-12D9-3E43-26C218F0D492}"/>
              </a:ext>
            </a:extLst>
          </p:cNvPr>
          <p:cNvSpPr/>
          <p:nvPr/>
        </p:nvSpPr>
        <p:spPr>
          <a:xfrm>
            <a:off x="19387197" y="3683163"/>
            <a:ext cx="3175068" cy="593547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he-IL" sz="2800" b="1" dirty="0"/>
              <a:t>הבעיה בקטן</a:t>
            </a:r>
            <a:endParaRPr lang="en-US" sz="28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E3AA88F0-5812-14E1-FDFE-E4A75F6D68F1}"/>
                  </a:ext>
                </a:extLst>
              </p:cNvPr>
              <p:cNvSpPr/>
              <p:nvPr/>
            </p:nvSpPr>
            <p:spPr>
              <a:xfrm>
                <a:off x="17196235" y="4276709"/>
                <a:ext cx="7135693" cy="242594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  <a:effectLst>
                <a:outerShdw blurRad="228600" dist="381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tIns="274320" numCol="1" rtlCol="0" anchor="t">
                <a:noAutofit/>
              </a:bodyPr>
              <a:lstStyle/>
              <a:p>
                <a:pPr algn="r" rtl="1"/>
                <a:r>
                  <a:rPr lang="he-IL" sz="1200" noProof="1">
                    <a:solidFill>
                      <a:schemeClr val="tx1"/>
                    </a:solidFill>
                  </a:rPr>
                  <a:t>אנחנו התמקדנו בבעיית התזמון הבאה:</a:t>
                </a:r>
              </a:p>
              <a:p>
                <a:pPr algn="r" rtl="1"/>
                <a:endParaRPr lang="he-IL" sz="1200" noProof="1">
                  <a:solidFill>
                    <a:schemeClr val="tx1"/>
                  </a:solidFill>
                </a:endParaRPr>
              </a:p>
              <a:p>
                <a:pPr algn="r" rtl="1"/>
                <a:r>
                  <a:rPr lang="he-IL" sz="1400" b="1" u="sng" noProof="1">
                    <a:solidFill>
                      <a:schemeClr val="tx1"/>
                    </a:solidFill>
                  </a:rPr>
                  <a:t>המעבדים</a:t>
                </a:r>
                <a:r>
                  <a:rPr lang="he-IL" sz="1200" noProof="1">
                    <a:solidFill>
                      <a:schemeClr val="tx1"/>
                    </a:solidFill>
                  </a:rPr>
                  <a:t> </a:t>
                </a:r>
                <a:r>
                  <a:rPr lang="he-IL" sz="1400" noProof="1">
                    <a:solidFill>
                      <a:schemeClr val="tx1"/>
                    </a:solidFill>
                  </a:rPr>
                  <a:t>– </a:t>
                </a:r>
                <a:r>
                  <a:rPr lang="en-US" sz="1400" noProof="1">
                    <a:solidFill>
                      <a:schemeClr val="tx1"/>
                    </a:solidFill>
                  </a:rPr>
                  <a:t>Q</a:t>
                </a:r>
                <a:endParaRPr lang="he-IL" sz="1400" noProof="1">
                  <a:solidFill>
                    <a:schemeClr val="tx1"/>
                  </a:solidFill>
                </a:endParaRPr>
              </a:p>
              <a:p>
                <a:pPr algn="r" rtl="1"/>
                <a:r>
                  <a:rPr lang="he-IL" sz="1200" dirty="0">
                    <a:solidFill>
                      <a:schemeClr val="tx1"/>
                    </a:solidFill>
                  </a:rPr>
                  <a:t>מספר מעבדים </a:t>
                </a:r>
                <a:r>
                  <a:rPr lang="he-IL" sz="1200" dirty="0">
                    <a:solidFill>
                      <a:srgbClr val="00B050"/>
                    </a:solidFill>
                  </a:rPr>
                  <a:t>מסוגים שונים</a:t>
                </a:r>
                <a:r>
                  <a:rPr lang="he-IL" sz="1200" dirty="0">
                    <a:solidFill>
                      <a:schemeClr val="tx1"/>
                    </a:solidFill>
                  </a:rPr>
                  <a:t>.</a:t>
                </a:r>
                <a:r>
                  <a:rPr lang="he-IL" sz="1200" dirty="0">
                    <a:solidFill>
                      <a:schemeClr val="bg1"/>
                    </a:solidFill>
                  </a:rPr>
                  <a:t> </a:t>
                </a:r>
                <a:r>
                  <a:rPr lang="he-IL" sz="1200" dirty="0">
                    <a:solidFill>
                      <a:schemeClr val="tx1"/>
                    </a:solidFill>
                  </a:rPr>
                  <a:t>כל משימה רצה על </a:t>
                </a:r>
                <a:r>
                  <a:rPr lang="he-IL" sz="1200" dirty="0">
                    <a:solidFill>
                      <a:srgbClr val="FF0000"/>
                    </a:solidFill>
                  </a:rPr>
                  <a:t>מעבד אחד</a:t>
                </a:r>
                <a:r>
                  <a:rPr lang="he-IL" sz="1200" dirty="0">
                    <a:solidFill>
                      <a:srgbClr val="C00000"/>
                    </a:solidFill>
                  </a:rPr>
                  <a:t>.</a:t>
                </a:r>
              </a:p>
              <a:p>
                <a:pPr algn="r" rtl="1"/>
                <a:endParaRPr lang="he-IL" sz="1200" dirty="0">
                  <a:solidFill>
                    <a:srgbClr val="C00000"/>
                  </a:solidFill>
                </a:endParaRPr>
              </a:p>
              <a:p>
                <a:pPr algn="r" rtl="1"/>
                <a:r>
                  <a:rPr lang="he-IL" sz="1400" b="1" u="sng" dirty="0">
                    <a:solidFill>
                      <a:schemeClr val="tx1"/>
                    </a:solidFill>
                  </a:rPr>
                  <a:t>האילוצים</a:t>
                </a:r>
                <a:r>
                  <a:rPr lang="he-IL" sz="1200" dirty="0">
                    <a:solidFill>
                      <a:schemeClr val="tx1"/>
                    </a:solidFill>
                  </a:rPr>
                  <a:t> – </a:t>
                </a:r>
                <a:r>
                  <a:rPr lang="en-US" sz="1400" dirty="0">
                    <a:solidFill>
                      <a:schemeClr val="tx1"/>
                    </a:solidFill>
                  </a:rPr>
                  <a:t>Precedence</a:t>
                </a:r>
              </a:p>
              <a:p>
                <a:pPr algn="r" rtl="1"/>
                <a:r>
                  <a:rPr lang="he-IL" sz="1200" dirty="0">
                    <a:solidFill>
                      <a:schemeClr val="accent1">
                        <a:lumMod val="50000"/>
                      </a:schemeClr>
                    </a:solidFill>
                  </a:rPr>
                  <a:t>תלות</a:t>
                </a:r>
                <a:r>
                  <a:rPr lang="he-IL" sz="1200" dirty="0"/>
                  <a:t> </a:t>
                </a:r>
                <a:r>
                  <a:rPr lang="he-IL" sz="1200" dirty="0">
                    <a:solidFill>
                      <a:schemeClr val="tx1"/>
                    </a:solidFill>
                  </a:rPr>
                  <a:t>בין</a:t>
                </a:r>
                <a:r>
                  <a:rPr lang="he-IL" sz="1200" dirty="0"/>
                  <a:t> </a:t>
                </a:r>
                <a:r>
                  <a:rPr lang="he-IL" sz="1200" dirty="0">
                    <a:solidFill>
                      <a:srgbClr val="00B050"/>
                    </a:solidFill>
                  </a:rPr>
                  <a:t>תחילת משימה </a:t>
                </a:r>
                <a:r>
                  <a:rPr lang="he-IL" sz="1200" dirty="0">
                    <a:solidFill>
                      <a:schemeClr val="tx1"/>
                    </a:solidFill>
                  </a:rPr>
                  <a:t>אחת</a:t>
                </a:r>
                <a:r>
                  <a:rPr lang="he-IL" sz="1200" dirty="0">
                    <a:solidFill>
                      <a:srgbClr val="00B050"/>
                    </a:solidFill>
                  </a:rPr>
                  <a:t> </a:t>
                </a:r>
                <a:r>
                  <a:rPr lang="he-IL" sz="1200" dirty="0">
                    <a:solidFill>
                      <a:srgbClr val="FF0000"/>
                    </a:solidFill>
                  </a:rPr>
                  <a:t>לסיום משימה </a:t>
                </a:r>
                <a:r>
                  <a:rPr lang="he-IL" sz="1200" dirty="0">
                    <a:solidFill>
                      <a:schemeClr val="tx1"/>
                    </a:solidFill>
                  </a:rPr>
                  <a:t>אחרת.</a:t>
                </a:r>
              </a:p>
              <a:p>
                <a:pPr algn="r" rtl="1"/>
                <a:endParaRPr lang="he-IL" sz="1200" dirty="0">
                  <a:solidFill>
                    <a:schemeClr val="tx1"/>
                  </a:solidFill>
                </a:endParaRPr>
              </a:p>
              <a:p>
                <a:pPr algn="r" rtl="1"/>
                <a:r>
                  <a:rPr lang="he-IL" sz="1400" b="1" u="sng" dirty="0">
                    <a:solidFill>
                      <a:schemeClr val="tx1"/>
                    </a:solidFill>
                  </a:rPr>
                  <a:t>המטרה</a:t>
                </a:r>
                <a:r>
                  <a:rPr lang="he-IL" sz="1200" dirty="0">
                    <a:solidFill>
                      <a:schemeClr val="tx1"/>
                    </a:solidFill>
                  </a:rPr>
                  <a:t> </a:t>
                </a:r>
                <a:r>
                  <a:rPr lang="he-IL" sz="1400" dirty="0">
                    <a:solidFill>
                      <a:schemeClr val="tx1"/>
                    </a:solidFill>
                  </a:rPr>
                  <a:t>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e-IL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𝑀𝐴𝑋</m:t>
                        </m:r>
                      </m:sub>
                    </m:sSub>
                  </m:oMath>
                </a14:m>
                <a:endParaRPr lang="he-IL" sz="1400" b="1" u="sng" dirty="0">
                  <a:solidFill>
                    <a:schemeClr val="tx1"/>
                  </a:solidFill>
                </a:endParaRPr>
              </a:p>
              <a:p>
                <a:pPr algn="r" rtl="1"/>
                <a:r>
                  <a:rPr lang="he-IL" sz="1200" dirty="0">
                    <a:solidFill>
                      <a:srgbClr val="00B050"/>
                    </a:solidFill>
                  </a:rPr>
                  <a:t>מתחילת </a:t>
                </a:r>
                <a:r>
                  <a:rPr lang="he-IL" sz="1200" dirty="0">
                    <a:solidFill>
                      <a:schemeClr val="tx1"/>
                    </a:solidFill>
                  </a:rPr>
                  <a:t>המשימה</a:t>
                </a:r>
                <a:r>
                  <a:rPr lang="he-IL" sz="1200" dirty="0"/>
                  <a:t> </a:t>
                </a:r>
                <a:r>
                  <a:rPr lang="he-IL" sz="1200" dirty="0">
                    <a:solidFill>
                      <a:srgbClr val="00B050"/>
                    </a:solidFill>
                  </a:rPr>
                  <a:t>הראשונה</a:t>
                </a:r>
                <a:r>
                  <a:rPr lang="he-IL" sz="1200" dirty="0"/>
                  <a:t> </a:t>
                </a:r>
                <a:r>
                  <a:rPr lang="he-IL" sz="1200" dirty="0">
                    <a:solidFill>
                      <a:schemeClr val="tx1"/>
                    </a:solidFill>
                  </a:rPr>
                  <a:t>-&gt; </a:t>
                </a:r>
                <a:r>
                  <a:rPr lang="he-IL" sz="1200" dirty="0">
                    <a:solidFill>
                      <a:srgbClr val="FF0000"/>
                    </a:solidFill>
                  </a:rPr>
                  <a:t>סיום</a:t>
                </a:r>
                <a:r>
                  <a:rPr lang="he-IL" sz="1200" dirty="0"/>
                  <a:t> </a:t>
                </a:r>
                <a:r>
                  <a:rPr lang="he-IL" sz="1200" dirty="0">
                    <a:solidFill>
                      <a:schemeClr val="tx1"/>
                    </a:solidFill>
                  </a:rPr>
                  <a:t>המשימה</a:t>
                </a:r>
                <a:r>
                  <a:rPr lang="he-IL" sz="1200" dirty="0"/>
                  <a:t> </a:t>
                </a:r>
                <a:r>
                  <a:rPr lang="he-IL" sz="1200" dirty="0">
                    <a:solidFill>
                      <a:srgbClr val="FF0000"/>
                    </a:solidFill>
                  </a:rPr>
                  <a:t>האחרונה.</a:t>
                </a:r>
                <a:endParaRPr lang="he-IL" sz="1200" dirty="0">
                  <a:solidFill>
                    <a:schemeClr val="tx1"/>
                  </a:solidFill>
                </a:endParaRPr>
              </a:p>
              <a:p>
                <a:pPr algn="r" rtl="1"/>
                <a:endParaRPr lang="en-US" sz="1200" dirty="0">
                  <a:solidFill>
                    <a:schemeClr val="tx1"/>
                  </a:solidFill>
                </a:endParaRPr>
              </a:p>
              <a:p>
                <a:pPr algn="r" rtl="1"/>
                <a:endParaRPr lang="he-IL" sz="1200" dirty="0">
                  <a:solidFill>
                    <a:schemeClr val="tx1"/>
                  </a:solidFill>
                </a:endParaRPr>
              </a:p>
              <a:p>
                <a:pPr algn="r" rtl="1"/>
                <a:endParaRPr lang="he-IL" sz="1200" b="1" u="sng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E3AA88F0-5812-14E1-FDFE-E4A75F6D68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96235" y="4276709"/>
                <a:ext cx="7135693" cy="242594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accent1"/>
                </a:solidFill>
              </a:ln>
              <a:effectLst>
                <a:outerShdw blurRad="228600" dist="38100" dir="2700000" algn="tl" rotWithShape="0">
                  <a:prstClr val="black">
                    <a:alpha val="20000"/>
                  </a:prstClr>
                </a:outerShdw>
              </a:effectLst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2" name="Connector: Elbow 201">
            <a:extLst>
              <a:ext uri="{FF2B5EF4-FFF2-40B4-BE49-F238E27FC236}">
                <a16:creationId xmlns:a16="http://schemas.microsoft.com/office/drawing/2014/main" id="{D5307F2E-9B14-1153-5822-0B0BDCD9A46C}"/>
              </a:ext>
            </a:extLst>
          </p:cNvPr>
          <p:cNvCxnSpPr>
            <a:cxnSpLocks/>
            <a:stCxn id="190" idx="3"/>
            <a:endCxn id="124" idx="2"/>
          </p:cNvCxnSpPr>
          <p:nvPr/>
        </p:nvCxnSpPr>
        <p:spPr>
          <a:xfrm flipH="1">
            <a:off x="22562265" y="5489680"/>
            <a:ext cx="1769663" cy="2092808"/>
          </a:xfrm>
          <a:prstGeom prst="bentConnector3">
            <a:avLst>
              <a:gd name="adj1" fmla="val -12918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0" name="Picture 209">
            <a:extLst>
              <a:ext uri="{FF2B5EF4-FFF2-40B4-BE49-F238E27FC236}">
                <a16:creationId xmlns:a16="http://schemas.microsoft.com/office/drawing/2014/main" id="{EEC7E099-D838-B56D-954D-F6F3D3933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65688" y="4320874"/>
            <a:ext cx="2718409" cy="2319217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17" name="Connector: Elbow 216">
            <a:extLst>
              <a:ext uri="{FF2B5EF4-FFF2-40B4-BE49-F238E27FC236}">
                <a16:creationId xmlns:a16="http://schemas.microsoft.com/office/drawing/2014/main" id="{339FBF1B-97CC-D60C-8957-AB8C87DCD136}"/>
              </a:ext>
            </a:extLst>
          </p:cNvPr>
          <p:cNvCxnSpPr>
            <a:cxnSpLocks/>
            <a:stCxn id="58" idx="1"/>
            <a:endCxn id="122" idx="5"/>
          </p:cNvCxnSpPr>
          <p:nvPr/>
        </p:nvCxnSpPr>
        <p:spPr>
          <a:xfrm rot="10800000" flipH="1">
            <a:off x="635427" y="3842203"/>
            <a:ext cx="1773757" cy="10991400"/>
          </a:xfrm>
          <a:prstGeom prst="bentConnector5">
            <a:avLst>
              <a:gd name="adj1" fmla="val -22563"/>
              <a:gd name="adj2" fmla="val 55194"/>
              <a:gd name="adj3" fmla="val -22692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225">
            <a:extLst>
              <a:ext uri="{FF2B5EF4-FFF2-40B4-BE49-F238E27FC236}">
                <a16:creationId xmlns:a16="http://schemas.microsoft.com/office/drawing/2014/main" id="{6FBBE6E9-E4D3-0A56-E0BB-06460746B2B2}"/>
              </a:ext>
            </a:extLst>
          </p:cNvPr>
          <p:cNvCxnSpPr>
            <a:cxnSpLocks/>
            <a:stCxn id="60" idx="1"/>
            <a:endCxn id="57" idx="2"/>
          </p:cNvCxnSpPr>
          <p:nvPr/>
        </p:nvCxnSpPr>
        <p:spPr>
          <a:xfrm rot="10800000">
            <a:off x="5760844" y="13022461"/>
            <a:ext cx="4223887" cy="1890150"/>
          </a:xfrm>
          <a:prstGeom prst="bentConnector3">
            <a:avLst>
              <a:gd name="adj1" fmla="val 50000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Rectangle 236">
            <a:extLst>
              <a:ext uri="{FF2B5EF4-FFF2-40B4-BE49-F238E27FC236}">
                <a16:creationId xmlns:a16="http://schemas.microsoft.com/office/drawing/2014/main" id="{51C59A8B-6056-8422-A0DF-A6C3F78EB9E7}"/>
              </a:ext>
            </a:extLst>
          </p:cNvPr>
          <p:cNvSpPr/>
          <p:nvPr/>
        </p:nvSpPr>
        <p:spPr>
          <a:xfrm>
            <a:off x="8746952" y="16353744"/>
            <a:ext cx="2943821" cy="1374825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  <a:effectLst>
            <a:outerShdw blurRad="2286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74320" rtlCol="0" anchor="t">
            <a:noAutofit/>
          </a:bodyPr>
          <a:lstStyle/>
          <a:p>
            <a:pPr algn="r" rtl="1"/>
            <a:r>
              <a:rPr lang="he-IL" sz="1400" noProof="1">
                <a:solidFill>
                  <a:schemeClr val="tx1"/>
                </a:solidFill>
              </a:rPr>
              <a:t>במתזמן כזה:</a:t>
            </a:r>
          </a:p>
          <a:p>
            <a:pPr marL="685800" lvl="1" indent="-228600" algn="r" rtl="1">
              <a:buFont typeface="+mj-lt"/>
              <a:buAutoNum type="arabicPeriod"/>
            </a:pPr>
            <a:r>
              <a:rPr lang="he-IL" sz="1200" noProof="1">
                <a:solidFill>
                  <a:srgbClr val="FF0000"/>
                </a:solidFill>
              </a:rPr>
              <a:t>‎לא ידועים</a:t>
            </a:r>
            <a:r>
              <a:rPr lang="he-IL" sz="1200" noProof="1">
                <a:solidFill>
                  <a:schemeClr val="tx1"/>
                </a:solidFill>
              </a:rPr>
              <a:t> זמני הריצה</a:t>
            </a:r>
          </a:p>
          <a:p>
            <a:pPr marL="685800" lvl="1" indent="-228600" algn="r" rtl="1">
              <a:buFont typeface="+mj-lt"/>
              <a:buAutoNum type="arabicPeriod"/>
            </a:pPr>
            <a:r>
              <a:rPr lang="he-IL" sz="1200" noProof="1">
                <a:solidFill>
                  <a:srgbClr val="FF0000"/>
                </a:solidFill>
              </a:rPr>
              <a:t>לא ידוע </a:t>
            </a:r>
            <a:r>
              <a:rPr lang="he-IL" sz="1200" noProof="1">
                <a:solidFill>
                  <a:schemeClr val="tx1"/>
                </a:solidFill>
              </a:rPr>
              <a:t>גרף התלויות בין המשימות</a:t>
            </a:r>
          </a:p>
          <a:p>
            <a:pPr marL="685800" lvl="1" indent="-228600" algn="r" rtl="1">
              <a:buFont typeface="+mj-lt"/>
              <a:buAutoNum type="arabicPeriod"/>
            </a:pPr>
            <a:r>
              <a:rPr lang="he-IL" sz="1200" noProof="1">
                <a:solidFill>
                  <a:srgbClr val="FF0000"/>
                </a:solidFill>
              </a:rPr>
              <a:t>לא ידוע </a:t>
            </a:r>
            <a:r>
              <a:rPr lang="he-IL" sz="1200" noProof="1">
                <a:solidFill>
                  <a:schemeClr val="tx1"/>
                </a:solidFill>
              </a:rPr>
              <a:t>סדר ההופעה של המשימות</a:t>
            </a:r>
          </a:p>
          <a:p>
            <a:pPr lvl="1" algn="r" rtl="1"/>
            <a:endParaRPr lang="he-IL" sz="1200" noProof="1">
              <a:solidFill>
                <a:schemeClr val="tx1"/>
              </a:solidFill>
            </a:endParaRPr>
          </a:p>
        </p:txBody>
      </p:sp>
      <p:sp>
        <p:nvSpPr>
          <p:cNvPr id="239" name="Freeform: Shape 238">
            <a:extLst>
              <a:ext uri="{FF2B5EF4-FFF2-40B4-BE49-F238E27FC236}">
                <a16:creationId xmlns:a16="http://schemas.microsoft.com/office/drawing/2014/main" id="{27A2069B-DD5F-813F-CBD7-5F7139F4C6E9}"/>
              </a:ext>
            </a:extLst>
          </p:cNvPr>
          <p:cNvSpPr/>
          <p:nvPr/>
        </p:nvSpPr>
        <p:spPr>
          <a:xfrm>
            <a:off x="9335389" y="15950465"/>
            <a:ext cx="1766948" cy="410775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en-US" b="1" dirty="0"/>
              <a:t>Online</a:t>
            </a: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5830AD4A-3847-6E84-7E9E-D038243591A9}"/>
              </a:ext>
            </a:extLst>
          </p:cNvPr>
          <p:cNvSpPr/>
          <p:nvPr/>
        </p:nvSpPr>
        <p:spPr>
          <a:xfrm>
            <a:off x="13364948" y="16361240"/>
            <a:ext cx="2943821" cy="136732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  <a:effectLst>
            <a:outerShdw blurRad="2286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74320" rtlCol="0" anchor="t">
            <a:noAutofit/>
          </a:bodyPr>
          <a:lstStyle/>
          <a:p>
            <a:pPr algn="r" rtl="1"/>
            <a:r>
              <a:rPr lang="he-IL" sz="1400" noProof="1">
                <a:solidFill>
                  <a:schemeClr val="tx1"/>
                </a:solidFill>
              </a:rPr>
              <a:t>במתזמן כזה:</a:t>
            </a:r>
          </a:p>
          <a:p>
            <a:pPr marL="685800" lvl="1" indent="-228600" algn="r" rtl="1">
              <a:buFont typeface="+mj-lt"/>
              <a:buAutoNum type="arabicPeriod"/>
            </a:pPr>
            <a:r>
              <a:rPr lang="he-IL" sz="1200" noProof="1">
                <a:solidFill>
                  <a:srgbClr val="00B050"/>
                </a:solidFill>
              </a:rPr>
              <a:t>ידועים</a:t>
            </a:r>
            <a:r>
              <a:rPr lang="he-IL" sz="1200" noProof="1">
                <a:solidFill>
                  <a:schemeClr val="tx1"/>
                </a:solidFill>
              </a:rPr>
              <a:t> זמני הריצה של המשימות</a:t>
            </a:r>
          </a:p>
          <a:p>
            <a:pPr marL="685800" lvl="1" indent="-228600" algn="r" rtl="1">
              <a:buFont typeface="+mj-lt"/>
              <a:buAutoNum type="arabicPeriod"/>
            </a:pPr>
            <a:r>
              <a:rPr lang="he-IL" sz="1200" noProof="1">
                <a:solidFill>
                  <a:srgbClr val="00B050"/>
                </a:solidFill>
              </a:rPr>
              <a:t>ידוע</a:t>
            </a:r>
            <a:r>
              <a:rPr lang="he-IL" sz="1200" noProof="1">
                <a:solidFill>
                  <a:schemeClr val="tx1"/>
                </a:solidFill>
              </a:rPr>
              <a:t> גרף התלויות בין המשימות</a:t>
            </a:r>
          </a:p>
          <a:p>
            <a:pPr marL="685800" lvl="1" indent="-228600" algn="r" rtl="1">
              <a:buFont typeface="+mj-lt"/>
              <a:buAutoNum type="arabicPeriod"/>
            </a:pPr>
            <a:r>
              <a:rPr lang="he-IL" sz="1200" noProof="1">
                <a:solidFill>
                  <a:srgbClr val="00B050"/>
                </a:solidFill>
              </a:rPr>
              <a:t>וידוע</a:t>
            </a:r>
            <a:r>
              <a:rPr lang="he-IL" sz="1200" noProof="1">
                <a:solidFill>
                  <a:schemeClr val="accent6"/>
                </a:solidFill>
              </a:rPr>
              <a:t> </a:t>
            </a:r>
            <a:r>
              <a:rPr lang="he-IL" sz="1200" noProof="1">
                <a:solidFill>
                  <a:schemeClr val="tx1"/>
                </a:solidFill>
              </a:rPr>
              <a:t>סדר ההופעה של המשימות </a:t>
            </a:r>
            <a:endParaRPr lang="en-US" sz="1200" noProof="1">
              <a:solidFill>
                <a:schemeClr val="tx1"/>
              </a:solidFill>
            </a:endParaRPr>
          </a:p>
        </p:txBody>
      </p:sp>
      <p:sp>
        <p:nvSpPr>
          <p:cNvPr id="241" name="Freeform: Shape 240">
            <a:extLst>
              <a:ext uri="{FF2B5EF4-FFF2-40B4-BE49-F238E27FC236}">
                <a16:creationId xmlns:a16="http://schemas.microsoft.com/office/drawing/2014/main" id="{3AC78CF2-1D40-E1F9-E79B-CD10479C14E6}"/>
              </a:ext>
            </a:extLst>
          </p:cNvPr>
          <p:cNvSpPr/>
          <p:nvPr/>
        </p:nvSpPr>
        <p:spPr>
          <a:xfrm>
            <a:off x="14007441" y="15950465"/>
            <a:ext cx="1766948" cy="410775"/>
          </a:xfrm>
          <a:custGeom>
            <a:avLst/>
            <a:gdLst>
              <a:gd name="connsiteX0" fmla="*/ 258900 w 3175068"/>
              <a:gd name="connsiteY0" fmla="*/ 0 h 593547"/>
              <a:gd name="connsiteX1" fmla="*/ 2916168 w 3175068"/>
              <a:gd name="connsiteY1" fmla="*/ 0 h 593547"/>
              <a:gd name="connsiteX2" fmla="*/ 3175068 w 3175068"/>
              <a:gd name="connsiteY2" fmla="*/ 258900 h 593547"/>
              <a:gd name="connsiteX3" fmla="*/ 3175068 w 3175068"/>
              <a:gd name="connsiteY3" fmla="*/ 593547 h 593547"/>
              <a:gd name="connsiteX4" fmla="*/ 0 w 3175068"/>
              <a:gd name="connsiteY4" fmla="*/ 593547 h 593547"/>
              <a:gd name="connsiteX5" fmla="*/ 0 w 3175068"/>
              <a:gd name="connsiteY5" fmla="*/ 258900 h 593547"/>
              <a:gd name="connsiteX6" fmla="*/ 258900 w 3175068"/>
              <a:gd name="connsiteY6" fmla="*/ 0 h 59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068" h="593547">
                <a:moveTo>
                  <a:pt x="258900" y="0"/>
                </a:moveTo>
                <a:lnTo>
                  <a:pt x="2916168" y="0"/>
                </a:lnTo>
                <a:cubicBezTo>
                  <a:pt x="3059155" y="0"/>
                  <a:pt x="3175068" y="115913"/>
                  <a:pt x="3175068" y="258900"/>
                </a:cubicBezTo>
                <a:lnTo>
                  <a:pt x="3175068" y="593547"/>
                </a:lnTo>
                <a:lnTo>
                  <a:pt x="0" y="593547"/>
                </a:lnTo>
                <a:lnTo>
                  <a:pt x="0" y="258900"/>
                </a:lnTo>
                <a:cubicBezTo>
                  <a:pt x="0" y="115913"/>
                  <a:pt x="115913" y="0"/>
                  <a:pt x="25890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2880" rtlCol="0" anchor="ctr">
            <a:noAutofit/>
          </a:bodyPr>
          <a:lstStyle/>
          <a:p>
            <a:pPr algn="ctr"/>
            <a:r>
              <a:rPr lang="en-US" b="1" dirty="0"/>
              <a:t>Offline</a:t>
            </a:r>
          </a:p>
        </p:txBody>
      </p:sp>
      <p:cxnSp>
        <p:nvCxnSpPr>
          <p:cNvPr id="242" name="Connector: Elbow 241">
            <a:extLst>
              <a:ext uri="{FF2B5EF4-FFF2-40B4-BE49-F238E27FC236}">
                <a16:creationId xmlns:a16="http://schemas.microsoft.com/office/drawing/2014/main" id="{44706B71-B1A2-32E7-493F-0D0B5796FD84}"/>
              </a:ext>
            </a:extLst>
          </p:cNvPr>
          <p:cNvCxnSpPr>
            <a:cxnSpLocks/>
            <a:stCxn id="60" idx="2"/>
            <a:endCxn id="239" idx="2"/>
          </p:cNvCxnSpPr>
          <p:nvPr/>
        </p:nvCxnSpPr>
        <p:spPr>
          <a:xfrm rot="5400000">
            <a:off x="11659197" y="15231956"/>
            <a:ext cx="340826" cy="1454545"/>
          </a:xfrm>
          <a:prstGeom prst="bentConnector2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Connector: Elbow 244">
            <a:extLst>
              <a:ext uri="{FF2B5EF4-FFF2-40B4-BE49-F238E27FC236}">
                <a16:creationId xmlns:a16="http://schemas.microsoft.com/office/drawing/2014/main" id="{A12CB31C-4812-1E98-04B0-8FCF6145F027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111748" y="15233948"/>
            <a:ext cx="340826" cy="1450559"/>
          </a:xfrm>
          <a:prstGeom prst="bentConnector4">
            <a:avLst>
              <a:gd name="adj1" fmla="val 99916"/>
              <a:gd name="adj2" fmla="val 25344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0" name="Picture 309">
            <a:extLst>
              <a:ext uri="{FF2B5EF4-FFF2-40B4-BE49-F238E27FC236}">
                <a16:creationId xmlns:a16="http://schemas.microsoft.com/office/drawing/2014/main" id="{1C1F058E-D933-AEDF-5F1E-938DF553B3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44629" y="12483946"/>
            <a:ext cx="3539488" cy="13752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0" name="Picture 329">
            <a:extLst>
              <a:ext uri="{FF2B5EF4-FFF2-40B4-BE49-F238E27FC236}">
                <a16:creationId xmlns:a16="http://schemas.microsoft.com/office/drawing/2014/main" id="{9363C3A5-9490-D16D-B350-0F3FA6A2D6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29" y="9066805"/>
            <a:ext cx="4977152" cy="21434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7" name="Picture 346">
            <a:extLst>
              <a:ext uri="{FF2B5EF4-FFF2-40B4-BE49-F238E27FC236}">
                <a16:creationId xmlns:a16="http://schemas.microsoft.com/office/drawing/2014/main" id="{315F66A7-EE1C-98C7-BA8D-B51B9057D2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41" y="4875111"/>
            <a:ext cx="4014380" cy="219536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48" name="Connector: Elbow 347">
            <a:extLst>
              <a:ext uri="{FF2B5EF4-FFF2-40B4-BE49-F238E27FC236}">
                <a16:creationId xmlns:a16="http://schemas.microsoft.com/office/drawing/2014/main" id="{971CAB35-4B18-E38A-D962-ED235FD1376F}"/>
              </a:ext>
            </a:extLst>
          </p:cNvPr>
          <p:cNvCxnSpPr>
            <a:cxnSpLocks/>
            <a:stCxn id="58" idx="1"/>
            <a:endCxn id="53" idx="5"/>
          </p:cNvCxnSpPr>
          <p:nvPr/>
        </p:nvCxnSpPr>
        <p:spPr>
          <a:xfrm rot="10800000" flipH="1">
            <a:off x="635428" y="7732967"/>
            <a:ext cx="1901664" cy="7100637"/>
          </a:xfrm>
          <a:prstGeom prst="bentConnector5">
            <a:avLst>
              <a:gd name="adj1" fmla="val -9431"/>
              <a:gd name="adj2" fmla="val 58040"/>
              <a:gd name="adj3" fmla="val -9299"/>
            </a:avLst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2" name="Straight Arrow Connector 371">
            <a:extLst>
              <a:ext uri="{FF2B5EF4-FFF2-40B4-BE49-F238E27FC236}">
                <a16:creationId xmlns:a16="http://schemas.microsoft.com/office/drawing/2014/main" id="{B518CA34-96DF-F88D-9607-3C62E1E45CA8}"/>
              </a:ext>
            </a:extLst>
          </p:cNvPr>
          <p:cNvCxnSpPr>
            <a:stCxn id="32" idx="0"/>
            <a:endCxn id="36" idx="2"/>
          </p:cNvCxnSpPr>
          <p:nvPr/>
        </p:nvCxnSpPr>
        <p:spPr>
          <a:xfrm flipV="1">
            <a:off x="12426473" y="3917288"/>
            <a:ext cx="0" cy="102624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6" name="TextBox 395">
            <a:extLst>
              <a:ext uri="{FF2B5EF4-FFF2-40B4-BE49-F238E27FC236}">
                <a16:creationId xmlns:a16="http://schemas.microsoft.com/office/drawing/2014/main" id="{1DF4945A-37B5-9C1E-63B1-E686597C6483}"/>
              </a:ext>
            </a:extLst>
          </p:cNvPr>
          <p:cNvSpPr txBox="1"/>
          <p:nvPr/>
        </p:nvSpPr>
        <p:spPr>
          <a:xfrm>
            <a:off x="0" y="-21050"/>
            <a:ext cx="25199975" cy="954107"/>
          </a:xfrm>
          <a:prstGeom prst="rect">
            <a:avLst/>
          </a:prstGeom>
          <a:solidFill>
            <a:schemeClr val="bg1"/>
          </a:solidFill>
        </p:spPr>
        <p:txBody>
          <a:bodyPr wrap="square" numCol="3" rtlCol="0" anchor="ctr">
            <a:spAutoFit/>
          </a:bodyPr>
          <a:lstStyle/>
          <a:p>
            <a:pPr algn="ctr"/>
            <a:r>
              <a:rPr lang="he-IL" sz="2800" dirty="0">
                <a:solidFill>
                  <a:schemeClr val="bg1"/>
                </a:solidFill>
              </a:rPr>
              <a:t>תזמון משימות לחישוב מקבילי במערכות הטרוגניות</a:t>
            </a:r>
            <a:endParaRPr lang="en-US" sz="2800" dirty="0">
              <a:solidFill>
                <a:schemeClr val="bg1"/>
              </a:solidFill>
            </a:endParaRPr>
          </a:p>
          <a:p>
            <a:pPr algn="ctr"/>
            <a:r>
              <a:rPr lang="he-IL" sz="2800" dirty="0">
                <a:solidFill>
                  <a:schemeClr val="bg1"/>
                </a:solidFill>
              </a:rPr>
              <a:t>תזמון משימות לחישוב מקבילי בסביבה הטרוגניות</a:t>
            </a:r>
          </a:p>
          <a:p>
            <a:pPr algn="ctr"/>
            <a:r>
              <a:rPr lang="he-IL" sz="2000" b="1" dirty="0"/>
              <a:t>רכז פרויקטים: </a:t>
            </a:r>
            <a:r>
              <a:rPr lang="he-IL" sz="2000" dirty="0"/>
              <a:t>ד"ר אלי </a:t>
            </a:r>
            <a:r>
              <a:rPr lang="he-IL" sz="2000" dirty="0" err="1"/>
              <a:t>אנגלברג</a:t>
            </a:r>
            <a:endParaRPr lang="he-IL" sz="2000" dirty="0"/>
          </a:p>
          <a:p>
            <a:pPr algn="ctr"/>
            <a:r>
              <a:rPr lang="he-IL" sz="2000" b="1" dirty="0"/>
              <a:t>מנחה אקדמי: </a:t>
            </a:r>
            <a:r>
              <a:rPr lang="he-IL" sz="2000" dirty="0"/>
              <a:t>ד"ר צור לוריא</a:t>
            </a:r>
          </a:p>
          <a:p>
            <a:pPr algn="ctr"/>
            <a:r>
              <a:rPr lang="he-IL" sz="2800" b="1" dirty="0"/>
              <a:t>תזמון משימות לחישוב מקבילי בסביבה הטרוגנית</a:t>
            </a:r>
          </a:p>
          <a:p>
            <a:pPr algn="ctr"/>
            <a:r>
              <a:rPr lang="he-IL" sz="2000" b="1" dirty="0"/>
              <a:t>מאת:</a:t>
            </a:r>
            <a:r>
              <a:rPr lang="he-IL" sz="2000" dirty="0"/>
              <a:t> אליה </a:t>
            </a:r>
            <a:r>
              <a:rPr lang="he-IL" sz="2000" dirty="0" err="1"/>
              <a:t>אטלן</a:t>
            </a:r>
            <a:r>
              <a:rPr lang="he-IL" sz="2000" dirty="0"/>
              <a:t>, אביב זבולוני.</a:t>
            </a:r>
          </a:p>
        </p:txBody>
      </p:sp>
      <p:pic>
        <p:nvPicPr>
          <p:cNvPr id="398" name="Picture 397">
            <a:extLst>
              <a:ext uri="{FF2B5EF4-FFF2-40B4-BE49-F238E27FC236}">
                <a16:creationId xmlns:a16="http://schemas.microsoft.com/office/drawing/2014/main" id="{2BEC6117-6DC2-B925-DF7C-F15A84E2623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260" y="35634"/>
            <a:ext cx="4208255" cy="88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352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200</TotalTime>
  <Words>611</Words>
  <Application>Microsoft Office PowerPoint</Application>
  <PresentationFormat>Custom</PresentationFormat>
  <Paragraphs>91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Aviv Z</dc:creator>
  <cp:lastModifiedBy>Aviv Z</cp:lastModifiedBy>
  <cp:revision>44</cp:revision>
  <dcterms:created xsi:type="dcterms:W3CDTF">2024-08-21T13:32:09Z</dcterms:created>
  <dcterms:modified xsi:type="dcterms:W3CDTF">2024-08-21T16:53:04Z</dcterms:modified>
</cp:coreProperties>
</file>

<file path=docProps/thumbnail.jpeg>
</file>